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735750" cy="9866300"/>
  <p:embeddedFontLst>
    <p:embeddedFont>
      <p:font typeface="Merriweather Sans ExtraBold"/>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erriweatherSansExtraBold-boldItalic.fntdata"/><Relationship Id="rId16" Type="http://schemas.openxmlformats.org/officeDocument/2006/relationships/font" Target="fonts/MerriweatherSans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0: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0: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indent="0" lvl="0" marL="0" marR="0" rtl="0" algn="l">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245" name="Google Shape;245;p10: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7" name="Google Shape;137;p2: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54" name="Google Shape;154;p3: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Platforma e-learningowa umozliwiajaca nauke z wykorzystaniem danych satelitarnych</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Spis kategorii, np. Morza i oceany, przyroda, urbanistyka</a:t>
            </a:r>
            <a:endParaRPr>
              <a:latin typeface="Arial"/>
              <a:ea typeface="Arial"/>
              <a:cs typeface="Arial"/>
              <a:sym typeface="Arial"/>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W kazdej kategorii kilka kursow, np. Topnienie lodowcow, wplyw otoczenia na rolnictwo</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Przeplatanie materialow dydaktycznych i quizow do ugruntowania wiedzy</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W materialach i quizach znajduja sie dane satelitarne z Copernicusa.</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Zawsze po blednej odpowiedzi krotkie wyjasnienie jaka jest poprawna odpowiedz, dodanie punkta po dobrej odpowiedzi</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Punkty zbiera sie na konto uzytkownika i po przekroczeniu okreslonych progow zdobywa odznaki, trofea. To daje satysfakcje i chec do dalszej nauki</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Na koniec kursu wiekszy quiz, ktory pozwala podsumowac wiedze, i zdobyc wiecej punktow</a:t>
            </a:r>
            <a:endParaRPr/>
          </a:p>
        </p:txBody>
      </p:sp>
      <p:sp>
        <p:nvSpPr>
          <p:cNvPr id="166" name="Google Shape;166;p5: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Znajdz najlepsza lokalizacje w zaleznosci od wilgotnosci na uprawe roli</a:t>
            </a:r>
            <a:endParaRPr/>
          </a:p>
          <a:p>
            <a:pPr indent="0" lvl="0" marL="0" rtl="0" algn="l">
              <a:spcBef>
                <a:spcPts val="0"/>
              </a:spcBef>
              <a:spcAft>
                <a:spcPts val="0"/>
              </a:spcAft>
              <a:buNone/>
            </a:pPr>
            <a:r>
              <a:rPr lang="fi-FI"/>
              <a:t>Dobre dla studentow geodetow i srodowiska pokrewnego</a:t>
            </a:r>
            <a:endParaRPr/>
          </a:p>
        </p:txBody>
      </p:sp>
      <p:sp>
        <p:nvSpPr>
          <p:cNvPr id="176" name="Google Shape;176;p6: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4: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4: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lt1"/>
              </a:buClr>
              <a:buSzPts val="1200"/>
              <a:buFont typeface="Arial"/>
              <a:buChar char="•"/>
            </a:pPr>
            <a:r>
              <a:rPr lang="fi-FI"/>
              <a:t>Online up-to-date solution – stale aktualizowana i rozwijana dzieki byciu serwisem online</a:t>
            </a:r>
            <a:endParaRPr/>
          </a:p>
          <a:p>
            <a:pPr indent="-285750" lvl="0" marL="285750" rtl="0" algn="l">
              <a:spcBef>
                <a:spcPts val="0"/>
              </a:spcBef>
              <a:spcAft>
                <a:spcPts val="0"/>
              </a:spcAft>
              <a:buClr>
                <a:schemeClr val="lt1"/>
              </a:buClr>
              <a:buSzPts val="1200"/>
              <a:buFont typeface="Arial"/>
              <a:buChar char="•"/>
            </a:pPr>
            <a:r>
              <a:rPr lang="fi-FI"/>
              <a:t>Using satellite data – uzycie realnych danych z satelity</a:t>
            </a:r>
            <a:endParaRPr/>
          </a:p>
          <a:p>
            <a:pPr indent="-285750" lvl="0" marL="285750" rtl="0" algn="l">
              <a:spcBef>
                <a:spcPts val="0"/>
              </a:spcBef>
              <a:spcAft>
                <a:spcPts val="0"/>
              </a:spcAft>
              <a:buClr>
                <a:schemeClr val="lt1"/>
              </a:buClr>
              <a:buSzPts val="1200"/>
              <a:buFont typeface="Arial"/>
              <a:buChar char="•"/>
            </a:pPr>
            <a:r>
              <a:rPr lang="fi-FI"/>
              <a:t>Constant preservation of knowledge – nowoczesna metoda utrwalania wiedzy dzieki stalym quizowym powtorkom niewielkich fragmentow materialu</a:t>
            </a:r>
            <a:endParaRPr/>
          </a:p>
          <a:p>
            <a:pPr indent="-285750" lvl="0" marL="285750" rtl="0" algn="l">
              <a:spcBef>
                <a:spcPts val="0"/>
              </a:spcBef>
              <a:spcAft>
                <a:spcPts val="0"/>
              </a:spcAft>
              <a:buClr>
                <a:schemeClr val="lt1"/>
              </a:buClr>
              <a:buSzPts val="1200"/>
              <a:buFont typeface="Arial"/>
              <a:buChar char="•"/>
            </a:pPr>
            <a:r>
              <a:rPr lang="fi-FI"/>
              <a:t>Aimed at all age groups – dzieki poziomom trudnosci mozliwe do uzytku dla dzieci i doroslych</a:t>
            </a:r>
            <a:endParaRPr/>
          </a:p>
          <a:p>
            <a:pPr indent="-285750" lvl="0" marL="285750" rtl="0" algn="l">
              <a:spcBef>
                <a:spcPts val="0"/>
              </a:spcBef>
              <a:spcAft>
                <a:spcPts val="0"/>
              </a:spcAft>
              <a:buClr>
                <a:schemeClr val="lt1"/>
              </a:buClr>
              <a:buSzPts val="1200"/>
              <a:buFont typeface="Arial"/>
              <a:buChar char="•"/>
            </a:pPr>
            <a:r>
              <a:rPr lang="fi-FI"/>
              <a:t>Creating drive to learn thanks to the feeling of an acomplishment – system punktow i odznak w celu mobilizacji do nauki. Chec uzyskania lepszego tytulu powoduje chec zdobycia duzej ilosci punktow.</a:t>
            </a:r>
            <a:endParaRPr/>
          </a:p>
          <a:p>
            <a:pPr indent="-285750" lvl="0" marL="285750" marR="0" rtl="0" algn="l">
              <a:lnSpc>
                <a:spcPct val="100000"/>
              </a:lnSpc>
              <a:spcBef>
                <a:spcPts val="0"/>
              </a:spcBef>
              <a:spcAft>
                <a:spcPts val="0"/>
              </a:spcAft>
              <a:buClr>
                <a:schemeClr val="lt1"/>
              </a:buClr>
              <a:buSzPts val="1200"/>
              <a:buFont typeface="Arial"/>
              <a:buChar char="•"/>
            </a:pPr>
            <a:r>
              <a:rPr lang="fi-FI"/>
              <a:t>New and fresh idea – no other players on the market – inne platformy e-learningowe nie wykorzystuja danych satelitarnych na taka skale</a:t>
            </a:r>
            <a:endParaRPr/>
          </a:p>
          <a:p>
            <a:pPr indent="0" lvl="0" marL="0" rtl="0" algn="l">
              <a:spcBef>
                <a:spcPts val="0"/>
              </a:spcBef>
              <a:spcAft>
                <a:spcPts val="0"/>
              </a:spcAft>
              <a:buClr>
                <a:schemeClr val="lt1"/>
              </a:buClr>
              <a:buSzPts val="1200"/>
              <a:buFont typeface="Arial"/>
              <a:buNone/>
            </a:pPr>
            <a:r>
              <a:t/>
            </a:r>
            <a:endParaRPr/>
          </a:p>
        </p:txBody>
      </p:sp>
      <p:sp>
        <p:nvSpPr>
          <p:cNvPr id="187" name="Google Shape;187;p4: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Dla klientow indywidualnych oraz szkol lub uniwersytetow</a:t>
            </a:r>
            <a:endParaRPr>
              <a:latin typeface="Arial"/>
              <a:ea typeface="Arial"/>
              <a:cs typeface="Arial"/>
              <a:sym typeface="Arial"/>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Staly dochod dzieki subskrypcjom, bo aplikacja będzie caly czas aktualizowana o nowe dane satelitarne (dzięki systemowi Copernicus) i nowe kursy</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Spodziewane duże grono zainteresowanych odbiorcow, bo to studenci i mlodziez oraz grono nauczycieli akademickich, chcących poszerzyć swoja wiedze o nowe technologie</a:t>
            </a:r>
            <a:endParaRPr/>
          </a:p>
          <a:p>
            <a:pPr indent="-171450" lvl="0" marL="171450" rtl="0" algn="l">
              <a:spcBef>
                <a:spcPts val="0"/>
              </a:spcBef>
              <a:spcAft>
                <a:spcPts val="0"/>
              </a:spcAft>
              <a:buClr>
                <a:schemeClr val="dk1"/>
              </a:buClr>
              <a:buSzPts val="1200"/>
              <a:buFont typeface="Arial"/>
              <a:buChar char="•"/>
            </a:pPr>
            <a:r>
              <a:rPr lang="fi-FI">
                <a:latin typeface="Arial"/>
                <a:ea typeface="Arial"/>
                <a:cs typeface="Arial"/>
                <a:sym typeface="Arial"/>
              </a:rPr>
              <a:t>Mozliwosc rozszerzenia wprowadzania jezykow =&gt; więcej money</a:t>
            </a:r>
            <a:br>
              <a:rPr lang="fi-FI">
                <a:latin typeface="Arial"/>
                <a:ea typeface="Arial"/>
                <a:cs typeface="Arial"/>
                <a:sym typeface="Arial"/>
              </a:rPr>
            </a:br>
            <a:endParaRPr>
              <a:latin typeface="Arial"/>
              <a:ea typeface="Arial"/>
              <a:cs typeface="Arial"/>
              <a:sym typeface="Arial"/>
            </a:endParaRPr>
          </a:p>
        </p:txBody>
      </p:sp>
      <p:sp>
        <p:nvSpPr>
          <p:cNvPr id="196" name="Google Shape;196;p7: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8: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9: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Sales – </a:t>
            </a:r>
            <a:endParaRPr/>
          </a:p>
          <a:p>
            <a:pPr indent="0" lvl="0" marL="0" rtl="0" algn="l">
              <a:spcBef>
                <a:spcPts val="0"/>
              </a:spcBef>
              <a:spcAft>
                <a:spcPts val="0"/>
              </a:spcAft>
              <a:buNone/>
            </a:pPr>
            <a:r>
              <a:rPr lang="fi-FI"/>
              <a:t>10 osob x 5000 zl = 50 000 zl</a:t>
            </a:r>
            <a:endParaRPr/>
          </a:p>
          <a:p>
            <a:pPr indent="0" lvl="0" marL="0" rtl="0" algn="l">
              <a:spcBef>
                <a:spcPts val="0"/>
              </a:spcBef>
              <a:spcAft>
                <a:spcPts val="0"/>
              </a:spcAft>
              <a:buNone/>
            </a:pPr>
            <a:r>
              <a:rPr lang="fi-FI"/>
              <a:t>50 000 zl marketing i reklamy</a:t>
            </a:r>
            <a:endParaRPr/>
          </a:p>
          <a:p>
            <a:pPr indent="0" lvl="0" marL="0" rtl="0" algn="l">
              <a:spcBef>
                <a:spcPts val="0"/>
              </a:spcBef>
              <a:spcAft>
                <a:spcPts val="0"/>
              </a:spcAft>
              <a:buNone/>
            </a:pPr>
            <a:r>
              <a:rPr lang="fi-FI"/>
              <a:t>----------</a:t>
            </a:r>
            <a:endParaRPr/>
          </a:p>
          <a:p>
            <a:pPr indent="0" lvl="0" marL="0" rtl="0" algn="l">
              <a:spcBef>
                <a:spcPts val="0"/>
              </a:spcBef>
              <a:spcAft>
                <a:spcPts val="0"/>
              </a:spcAft>
              <a:buNone/>
            </a:pPr>
            <a:r>
              <a:rPr lang="fi-FI"/>
              <a:t>Developerzy, admini baz danych, managemnet</a:t>
            </a:r>
            <a:endParaRPr/>
          </a:p>
          <a:p>
            <a:pPr indent="0" lvl="0" marL="0" rtl="0" algn="l">
              <a:spcBef>
                <a:spcPts val="0"/>
              </a:spcBef>
              <a:spcAft>
                <a:spcPts val="0"/>
              </a:spcAft>
              <a:buNone/>
            </a:pPr>
            <a:r>
              <a:rPr lang="fi-FI"/>
              <a:t>15 x 10000 = 150 000</a:t>
            </a:r>
            <a:endParaRPr/>
          </a:p>
          <a:p>
            <a:pPr indent="0" lvl="0" marL="0" rtl="0" algn="l">
              <a:spcBef>
                <a:spcPts val="0"/>
              </a:spcBef>
              <a:spcAft>
                <a:spcPts val="0"/>
              </a:spcAft>
              <a:buNone/>
            </a:pPr>
            <a:r>
              <a:rPr lang="fi-FI"/>
              <a:t>Specjalisci od tworzenia kursow</a:t>
            </a:r>
            <a:endParaRPr/>
          </a:p>
          <a:p>
            <a:pPr indent="0" lvl="0" marL="0" rtl="0" algn="l">
              <a:spcBef>
                <a:spcPts val="0"/>
              </a:spcBef>
              <a:spcAft>
                <a:spcPts val="0"/>
              </a:spcAft>
              <a:buNone/>
            </a:pPr>
            <a:r>
              <a:rPr lang="fi-FI"/>
              <a:t>30 x 7000 = 210 000</a:t>
            </a:r>
            <a:endParaRPr/>
          </a:p>
          <a:p>
            <a:pPr indent="0" lvl="0" marL="0" rtl="0" algn="l">
              <a:spcBef>
                <a:spcPts val="0"/>
              </a:spcBef>
              <a:spcAft>
                <a:spcPts val="0"/>
              </a:spcAft>
              <a:buNone/>
            </a:pPr>
            <a:r>
              <a:rPr lang="fi-FI"/>
              <a:t>----------</a:t>
            </a:r>
            <a:endParaRPr/>
          </a:p>
          <a:p>
            <a:pPr indent="0" lvl="0" marL="0" rtl="0" algn="l">
              <a:spcBef>
                <a:spcPts val="0"/>
              </a:spcBef>
              <a:spcAft>
                <a:spcPts val="0"/>
              </a:spcAft>
              <a:buNone/>
            </a:pPr>
            <a:r>
              <a:rPr lang="fi-FI"/>
              <a:t>Serwery, lokal, rachunki i inne</a:t>
            </a:r>
            <a:endParaRPr/>
          </a:p>
          <a:p>
            <a:pPr indent="0" lvl="0" marL="0" rtl="0" algn="l">
              <a:spcBef>
                <a:spcPts val="0"/>
              </a:spcBef>
              <a:spcAft>
                <a:spcPts val="0"/>
              </a:spcAft>
              <a:buNone/>
            </a:pPr>
            <a:r>
              <a:rPr lang="fi-FI"/>
              <a:t>150 000zl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5" name="Google Shape;225;p9: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
  <p:cSld name="cover pag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 name="Google Shape;20;p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1">
  <p:cSld name="colour background1">
    <p:bg>
      <p:bgPr>
        <a:solidFill>
          <a:schemeClr val="accent6"/>
        </a:solidFill>
      </p:bgPr>
    </p:bg>
    <p:spTree>
      <p:nvGrpSpPr>
        <p:cNvPr id="75" name="Shape 75"/>
        <p:cNvGrpSpPr/>
        <p:nvPr/>
      </p:nvGrpSpPr>
      <p:grpSpPr>
        <a:xfrm>
          <a:off x="0" y="0"/>
          <a:ext cx="0" cy="0"/>
          <a:chOff x="0" y="0"/>
          <a:chExt cx="0" cy="0"/>
        </a:xfrm>
      </p:grpSpPr>
      <p:sp>
        <p:nvSpPr>
          <p:cNvPr id="76" name="Google Shape;76;p1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8" name="Google Shape;78;p11"/>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2">
  <p:cSld name="Colour background 2">
    <p:bg>
      <p:bgPr>
        <a:solidFill>
          <a:schemeClr val="accent5"/>
        </a:solidFill>
      </p:bgPr>
    </p:bg>
    <p:spTree>
      <p:nvGrpSpPr>
        <p:cNvPr id="79" name="Shape 79"/>
        <p:cNvGrpSpPr/>
        <p:nvPr/>
      </p:nvGrpSpPr>
      <p:grpSpPr>
        <a:xfrm>
          <a:off x="0" y="0"/>
          <a:ext cx="0" cy="0"/>
          <a:chOff x="0" y="0"/>
          <a:chExt cx="0" cy="0"/>
        </a:xfrm>
      </p:grpSpPr>
      <p:sp>
        <p:nvSpPr>
          <p:cNvPr id="80" name="Google Shape;80;p1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2" name="Google Shape;82;p12"/>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 2 titles">
  <p:cSld name="2 columns + 2 titles">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11510"/>
            <a:ext cx="3610744"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3"/>
          <p:cNvSpPr txBox="1"/>
          <p:nvPr>
            <p:ph idx="2" type="body"/>
          </p:nvPr>
        </p:nvSpPr>
        <p:spPr>
          <a:xfrm>
            <a:off x="457200" y="1408484"/>
            <a:ext cx="3610744"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3"/>
          <p:cNvSpPr txBox="1"/>
          <p:nvPr>
            <p:ph idx="3" type="body"/>
          </p:nvPr>
        </p:nvSpPr>
        <p:spPr>
          <a:xfrm>
            <a:off x="4211960" y="411510"/>
            <a:ext cx="3528392"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3"/>
          <p:cNvSpPr txBox="1"/>
          <p:nvPr>
            <p:ph idx="4" type="body"/>
          </p:nvPr>
        </p:nvSpPr>
        <p:spPr>
          <a:xfrm>
            <a:off x="4211960" y="1408484"/>
            <a:ext cx="3528392"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0" name="Google Shape;90;p1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type="title"/>
          </p:nvPr>
        </p:nvSpPr>
        <p:spPr>
          <a:xfrm>
            <a:off x="4510792" y="195486"/>
            <a:ext cx="3277232" cy="1145282"/>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body"/>
          </p:nvPr>
        </p:nvSpPr>
        <p:spPr>
          <a:xfrm>
            <a:off x="4499992" y="1417828"/>
            <a:ext cx="3277232" cy="3314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14"/>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background text page" showMasterSp="0">
  <p:cSld name="grey background text page">
    <p:bg>
      <p:bgPr>
        <a:solidFill>
          <a:schemeClr val="accent4"/>
        </a:solidFill>
      </p:bgPr>
    </p:bg>
    <p:spTree>
      <p:nvGrpSpPr>
        <p:cNvPr id="97"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 type="body"/>
          </p:nvPr>
        </p:nvSpPr>
        <p:spPr>
          <a:xfrm>
            <a:off x="468001" y="1851670"/>
            <a:ext cx="7128336" cy="2489442"/>
          </a:xfrm>
          <a:prstGeom prst="rect">
            <a:avLst/>
          </a:prstGeom>
          <a:noFill/>
          <a:ln>
            <a:noFill/>
          </a:ln>
        </p:spPr>
        <p:txBody>
          <a:bodyPr anchorCtr="0" anchor="t" bIns="45700" lIns="91425" spcFirstLastPara="1" rIns="91425" wrap="square" tIns="45700"/>
          <a:lstStyle>
            <a:lvl1pPr indent="-330200" lvl="0" marL="457200" algn="l">
              <a:lnSpc>
                <a:spcPct val="110000"/>
              </a:lnSpc>
              <a:spcBef>
                <a:spcPts val="320"/>
              </a:spcBef>
              <a:spcAft>
                <a:spcPts val="0"/>
              </a:spcAft>
              <a:buSzPts val="1600"/>
              <a:buFont typeface="Arial"/>
              <a:buChar char="•"/>
              <a:defRPr b="0" sz="1600">
                <a:solidFill>
                  <a:schemeClr val="accent3"/>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5"/>
          <p:cNvSpPr txBox="1"/>
          <p:nvPr>
            <p:ph type="title"/>
          </p:nvPr>
        </p:nvSpPr>
        <p:spPr>
          <a:xfrm>
            <a:off x="468000" y="555526"/>
            <a:ext cx="7128337" cy="93610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3" name="Google Shape;103;p15"/>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age">
  <p:cSld name="Empty page">
    <p:spTree>
      <p:nvGrpSpPr>
        <p:cNvPr id="105" name="Shape 105"/>
        <p:cNvGrpSpPr/>
        <p:nvPr/>
      </p:nvGrpSpPr>
      <p:grpSpPr>
        <a:xfrm>
          <a:off x="0" y="0"/>
          <a:ext cx="0" cy="0"/>
          <a:chOff x="0" y="0"/>
          <a:chExt cx="0" cy="0"/>
        </a:xfrm>
      </p:grpSpPr>
      <p:sp>
        <p:nvSpPr>
          <p:cNvPr id="106" name="Google Shape;106;p1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type="objTx">
  <p:cSld name="OBJECT_WITH_CAPTION_TEXT">
    <p:spTree>
      <p:nvGrpSpPr>
        <p:cNvPr id="109" name="Shape 109"/>
        <p:cNvGrpSpPr/>
        <p:nvPr/>
      </p:nvGrpSpPr>
      <p:grpSpPr>
        <a:xfrm>
          <a:off x="0" y="0"/>
          <a:ext cx="0" cy="0"/>
          <a:chOff x="0" y="0"/>
          <a:chExt cx="0" cy="0"/>
        </a:xfrm>
      </p:grpSpPr>
      <p:sp>
        <p:nvSpPr>
          <p:cNvPr id="110" name="Google Shape;110;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3575050" y="204789"/>
            <a:ext cx="4093294" cy="4311178"/>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2" name="Google Shape;112;p17"/>
          <p:cNvSpPr txBox="1"/>
          <p:nvPr>
            <p:ph idx="2" type="body"/>
          </p:nvPr>
        </p:nvSpPr>
        <p:spPr>
          <a:xfrm>
            <a:off x="457201" y="1076327"/>
            <a:ext cx="3008313" cy="345525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3" name="Google Shape;113;p1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17"/>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nd title" type="picTx">
  <p:cSld name="PICTURE_WITH_CAPTION_TEXT">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6"/>
              </a:buClr>
              <a:buSzPts val="3200"/>
              <a:buFont typeface="Arial"/>
              <a:buNone/>
              <a:defRPr b="0" i="0" sz="3200" u="none" cap="none" strike="noStrike">
                <a:solidFill>
                  <a:srgbClr val="363636"/>
                </a:solidFill>
                <a:latin typeface="Calibri"/>
                <a:ea typeface="Calibri"/>
                <a:cs typeface="Calibri"/>
                <a:sym typeface="Calibri"/>
              </a:defRPr>
            </a:lvl1pPr>
            <a:lvl2pPr lvl="1" marR="0" rtl="0" algn="l">
              <a:spcBef>
                <a:spcPts val="560"/>
              </a:spcBef>
              <a:spcAft>
                <a:spcPts val="0"/>
              </a:spcAft>
              <a:buClr>
                <a:schemeClr val="accent6"/>
              </a:buClr>
              <a:buSzPts val="2800"/>
              <a:buFont typeface="Arial"/>
              <a:buNone/>
              <a:defRPr b="0" i="0" sz="2800" u="none" cap="none" strike="noStrike">
                <a:solidFill>
                  <a:srgbClr val="363636"/>
                </a:solidFill>
                <a:latin typeface="Calibri"/>
                <a:ea typeface="Calibri"/>
                <a:cs typeface="Calibri"/>
                <a:sym typeface="Calibri"/>
              </a:defRPr>
            </a:lvl2pPr>
            <a:lvl3pPr lvl="2" marR="0" rtl="0" algn="l">
              <a:spcBef>
                <a:spcPts val="480"/>
              </a:spcBef>
              <a:spcAft>
                <a:spcPts val="0"/>
              </a:spcAft>
              <a:buClr>
                <a:schemeClr val="accent6"/>
              </a:buClr>
              <a:buSzPts val="2400"/>
              <a:buFont typeface="Arial"/>
              <a:buNone/>
              <a:defRPr b="0" i="0" sz="2400" u="none" cap="none" strike="noStrike">
                <a:solidFill>
                  <a:srgbClr val="363636"/>
                </a:solidFill>
                <a:latin typeface="Calibri"/>
                <a:ea typeface="Calibri"/>
                <a:cs typeface="Calibri"/>
                <a:sym typeface="Calibri"/>
              </a:defRPr>
            </a:lvl3pPr>
            <a:lvl4pPr lvl="3"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4pPr>
            <a:lvl5pPr lvl="4"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p1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2" name="Google Shape;122;p1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title page" showMasterSp="0">
  <p:cSld name="Middle title page">
    <p:bg>
      <p:bgPr>
        <a:solidFill>
          <a:schemeClr val="accent1"/>
        </a:solidFill>
      </p:bgPr>
    </p:bg>
    <p:spTree>
      <p:nvGrpSpPr>
        <p:cNvPr id="21" name="Shape 21"/>
        <p:cNvGrpSpPr/>
        <p:nvPr/>
      </p:nvGrpSpPr>
      <p:grpSpPr>
        <a:xfrm>
          <a:off x="0" y="0"/>
          <a:ext cx="0" cy="0"/>
          <a:chOff x="0" y="0"/>
          <a:chExt cx="0" cy="0"/>
        </a:xfrm>
      </p:grpSpPr>
      <p:sp>
        <p:nvSpPr>
          <p:cNvPr id="22" name="Google Shape;22;p3"/>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2000"/>
              <a:buFont typeface="Calibri"/>
              <a:buNone/>
              <a:defRPr b="1" sz="2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611559" y="2643310"/>
            <a:ext cx="7128793" cy="1080568"/>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cxnSp>
        <p:nvCxnSpPr>
          <p:cNvPr id="26" name="Google Shape;26;p3"/>
          <p:cNvCxnSpPr/>
          <p:nvPr/>
        </p:nvCxnSpPr>
        <p:spPr>
          <a:xfrm>
            <a:off x="683568" y="2355726"/>
            <a:ext cx="7344816" cy="0"/>
          </a:xfrm>
          <a:prstGeom prst="straightConnector1">
            <a:avLst/>
          </a:prstGeom>
          <a:noFill/>
          <a:ln cap="flat" cmpd="sng" w="19050">
            <a:solidFill>
              <a:schemeClr val="lt1"/>
            </a:solidFill>
            <a:prstDash val="solid"/>
            <a:round/>
            <a:headEnd len="sm" w="sm" type="none"/>
            <a:tailEnd len="sm" w="sm" type="none"/>
          </a:ln>
        </p:spPr>
      </p:cxnSp>
      <p:sp>
        <p:nvSpPr>
          <p:cNvPr id="27" name="Google Shape;27;p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8" name="Google Shape;28;p3"/>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29" name="Google Shape;29;p3"/>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page">
  <p:cSld name="Picture pag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4"/>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 type="body"/>
          </p:nvPr>
        </p:nvSpPr>
        <p:spPr>
          <a:xfrm>
            <a:off x="1136053" y="2643758"/>
            <a:ext cx="6920126" cy="100811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5" name="Google Shape;35;p4"/>
          <p:cNvPicPr preferRelativeResize="0"/>
          <p:nvPr/>
        </p:nvPicPr>
        <p:blipFill rotWithShape="1">
          <a:blip r:embed="rId3">
            <a:alphaModFix/>
          </a:blip>
          <a:srcRect b="0" l="0" r="0" t="0"/>
          <a:stretch/>
        </p:blipFill>
        <p:spPr>
          <a:xfrm>
            <a:off x="395536" y="4490519"/>
            <a:ext cx="2347759" cy="637464"/>
          </a:xfrm>
          <a:prstGeom prst="rect">
            <a:avLst/>
          </a:prstGeom>
          <a:noFill/>
          <a:ln>
            <a:noFill/>
          </a:ln>
        </p:spPr>
      </p:pic>
      <p:pic>
        <p:nvPicPr>
          <p:cNvPr id="36" name="Google Shape;36;p4"/>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age">
  <p:cSld name="Text page">
    <p:spTree>
      <p:nvGrpSpPr>
        <p:cNvPr id="37" name="Shape 37"/>
        <p:cNvGrpSpPr/>
        <p:nvPr/>
      </p:nvGrpSpPr>
      <p:grpSpPr>
        <a:xfrm>
          <a:off x="0" y="0"/>
          <a:ext cx="0" cy="0"/>
          <a:chOff x="0" y="0"/>
          <a:chExt cx="0" cy="0"/>
        </a:xfrm>
      </p:grpSpPr>
      <p:sp>
        <p:nvSpPr>
          <p:cNvPr id="38" name="Google Shape;38;p5"/>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2" name="Google Shape;42;p5"/>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p:cSld name="Colour background">
    <p:bg>
      <p:bgPr>
        <a:solidFill>
          <a:schemeClr val="dk1"/>
        </a:solidFill>
      </p:bgPr>
    </p:bg>
    <p:spTree>
      <p:nvGrpSpPr>
        <p:cNvPr id="43" name="Shape 43"/>
        <p:cNvGrpSpPr/>
        <p:nvPr/>
      </p:nvGrpSpPr>
      <p:grpSpPr>
        <a:xfrm>
          <a:off x="0" y="0"/>
          <a:ext cx="0" cy="0"/>
          <a:chOff x="0" y="0"/>
          <a:chExt cx="0" cy="0"/>
        </a:xfrm>
      </p:grpSpPr>
      <p:sp>
        <p:nvSpPr>
          <p:cNvPr id="44" name="Google Shape;44;p6"/>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type="title"/>
          </p:nvPr>
        </p:nvSpPr>
        <p:spPr>
          <a:xfrm>
            <a:off x="1307864" y="1275606"/>
            <a:ext cx="6564783" cy="1368152"/>
          </a:xfrm>
          <a:prstGeom prst="rect">
            <a:avLst/>
          </a:prstGeom>
          <a:noFill/>
          <a:ln>
            <a:noFill/>
          </a:ln>
        </p:spPr>
        <p:txBody>
          <a:bodyPr anchorCtr="0" anchor="b" bIns="45700" lIns="91425" spcFirstLastPara="1" rIns="91425" wrap="square" tIns="45700"/>
          <a:lstStyle>
            <a:lvl1pPr lvl="0" marR="0" algn="ctr">
              <a:lnSpc>
                <a:spcPct val="100000"/>
              </a:lnSpc>
              <a:spcBef>
                <a:spcPts val="0"/>
              </a:spcBef>
              <a:spcAft>
                <a:spcPts val="0"/>
              </a:spcAft>
              <a:buClr>
                <a:schemeClr val="lt1"/>
              </a:buClr>
              <a:buSzPts val="2600"/>
              <a:buFont typeface="Calibri"/>
              <a:buNone/>
              <a:defRPr b="1" sz="2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1307864" y="2643758"/>
            <a:ext cx="6576504" cy="64807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 name="Google Shape;48;p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9" name="Google Shape;49;p6"/>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50" name="Google Shape;50;p6"/>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age">
  <p:cSld name="Thank you page">
    <p:bg>
      <p:bgPr>
        <a:solidFill>
          <a:schemeClr val="accent2"/>
        </a:solidFill>
      </p:bgPr>
    </p:bg>
    <p:spTree>
      <p:nvGrpSpPr>
        <p:cNvPr id="51" name="Shape 51"/>
        <p:cNvGrpSpPr/>
        <p:nvPr/>
      </p:nvGrpSpPr>
      <p:grpSpPr>
        <a:xfrm>
          <a:off x="0" y="0"/>
          <a:ext cx="0" cy="0"/>
          <a:chOff x="0" y="0"/>
          <a:chExt cx="0" cy="0"/>
        </a:xfrm>
      </p:grpSpPr>
      <p:sp>
        <p:nvSpPr>
          <p:cNvPr id="52" name="Google Shape;52;p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type="title"/>
          </p:nvPr>
        </p:nvSpPr>
        <p:spPr>
          <a:xfrm>
            <a:off x="616959" y="1728862"/>
            <a:ext cx="6305901" cy="1164805"/>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4800"/>
              <a:buFont typeface="Calibri"/>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611560" y="3075358"/>
            <a:ext cx="6317160" cy="108056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 name="Google Shape;55;p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6" name="Google Shape;56;p7"/>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graphics 2 columns">
  <p:cSld name="Text + graphics 2 columns">
    <p:spTree>
      <p:nvGrpSpPr>
        <p:cNvPr id="57" name="Shape 57"/>
        <p:cNvGrpSpPr/>
        <p:nvPr/>
      </p:nvGrpSpPr>
      <p:grpSpPr>
        <a:xfrm>
          <a:off x="0" y="0"/>
          <a:ext cx="0" cy="0"/>
          <a:chOff x="0" y="0"/>
          <a:chExt cx="0" cy="0"/>
        </a:xfrm>
      </p:grpSpPr>
      <p:sp>
        <p:nvSpPr>
          <p:cNvPr id="58" name="Google Shape;58;p8"/>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 type="body"/>
          </p:nvPr>
        </p:nvSpPr>
        <p:spPr>
          <a:xfrm>
            <a:off x="457200" y="1059582"/>
            <a:ext cx="3466728"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8"/>
          <p:cNvSpPr txBox="1"/>
          <p:nvPr>
            <p:ph idx="2" type="body"/>
          </p:nvPr>
        </p:nvSpPr>
        <p:spPr>
          <a:xfrm>
            <a:off x="4067944" y="1059582"/>
            <a:ext cx="3528392"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3" name="Google Shape;63;p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Only">
  <p:cSld name="TITLE_ONLY">
    <p:spTree>
      <p:nvGrpSpPr>
        <p:cNvPr id="64" name="Shape 64"/>
        <p:cNvGrpSpPr/>
        <p:nvPr/>
      </p:nvGrpSpPr>
      <p:grpSpPr>
        <a:xfrm>
          <a:off x="0" y="0"/>
          <a:ext cx="0" cy="0"/>
          <a:chOff x="0" y="0"/>
          <a:chExt cx="0" cy="0"/>
        </a:xfrm>
      </p:grpSpPr>
      <p:sp>
        <p:nvSpPr>
          <p:cNvPr id="65" name="Google Shape;65;p9"/>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8" name="Google Shape;68;p9"/>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accent4"/>
        </a:solidFill>
      </p:bgPr>
    </p:bg>
    <p:spTree>
      <p:nvGrpSpPr>
        <p:cNvPr id="69" name="Shape 69"/>
        <p:cNvGrpSpPr/>
        <p:nvPr/>
      </p:nvGrpSpPr>
      <p:grpSpPr>
        <a:xfrm>
          <a:off x="0" y="0"/>
          <a:ext cx="0" cy="0"/>
          <a:chOff x="0" y="0"/>
          <a:chExt cx="0" cy="0"/>
        </a:xfrm>
      </p:grpSpPr>
      <p:sp>
        <p:nvSpPr>
          <p:cNvPr id="70" name="Google Shape;70;p1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 type="body"/>
          </p:nvPr>
        </p:nvSpPr>
        <p:spPr>
          <a:xfrm>
            <a:off x="4645026" y="1417828"/>
            <a:ext cx="3311350" cy="3282414"/>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0"/>
          <p:cNvSpPr txBox="1"/>
          <p:nvPr>
            <p:ph idx="2" type="body"/>
          </p:nvPr>
        </p:nvSpPr>
        <p:spPr>
          <a:xfrm>
            <a:off x="4645027" y="411510"/>
            <a:ext cx="3311350"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3"/>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 name="Google Shape;73;p1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4" name="Google Shape;74;p10"/>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4"/>
              </a:buClr>
              <a:buSzPts val="2600"/>
              <a:buFont typeface="Calibri"/>
              <a:buNone/>
              <a:defRPr b="1" i="0" sz="2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059582"/>
            <a:ext cx="7139136" cy="3394472"/>
          </a:xfrm>
          <a:prstGeom prst="rect">
            <a:avLst/>
          </a:prstGeom>
          <a:noFill/>
          <a:ln>
            <a:noFill/>
          </a:ln>
        </p:spPr>
        <p:txBody>
          <a:bodyPr anchorCtr="0" anchor="t" bIns="45700" lIns="91425" spcFirstLastPara="1" rIns="91425" wrap="square" tIns="45700"/>
          <a:lstStyle>
            <a:lvl1pPr indent="-342900" lvl="0" marL="457200" marR="0" rtl="0" algn="l">
              <a:spcBef>
                <a:spcPts val="360"/>
              </a:spcBef>
              <a:spcAft>
                <a:spcPts val="0"/>
              </a:spcAft>
              <a:buClr>
                <a:schemeClr val="accent6"/>
              </a:buClr>
              <a:buSzPts val="1800"/>
              <a:buFont typeface="Arial"/>
              <a:buChar char="•"/>
              <a:defRPr b="0" i="0" sz="1800" u="none" cap="none" strike="noStrike">
                <a:solidFill>
                  <a:srgbClr val="363636"/>
                </a:solidFill>
                <a:latin typeface="Calibri"/>
                <a:ea typeface="Calibri"/>
                <a:cs typeface="Calibri"/>
                <a:sym typeface="Calibri"/>
              </a:defRPr>
            </a:lvl1pPr>
            <a:lvl2pPr indent="-330200" lvl="1" marL="9144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2pPr>
            <a:lvl3pPr indent="-330200" lvl="2" marL="13716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3pPr>
            <a:lvl4pPr indent="-330200" lvl="3" marL="18288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4pPr>
            <a:lvl5pPr indent="-330200" lvl="4" marL="22860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5" name="Google Shape;15;p1"/>
          <p:cNvPicPr preferRelativeResize="0"/>
          <p:nvPr/>
        </p:nvPicPr>
        <p:blipFill rotWithShape="1">
          <a:blip r:embed="rId1">
            <a:alphaModFix/>
          </a:blip>
          <a:srcRect b="0" l="0" r="0" t="0"/>
          <a:stretch/>
        </p:blipFill>
        <p:spPr>
          <a:xfrm>
            <a:off x="395536" y="4490519"/>
            <a:ext cx="2347759" cy="6374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9"/>
          <p:cNvSpPr/>
          <p:nvPr/>
        </p:nvSpPr>
        <p:spPr>
          <a:xfrm>
            <a:off x="0" y="0"/>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30" name="Google Shape;130;p19"/>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0"/>
              <a:buFont typeface="Calibri"/>
              <a:buNone/>
            </a:pPr>
            <a:r>
              <a:rPr lang="fi-FI" sz="6000"/>
              <a:t>ED - X</a:t>
            </a:r>
            <a:endParaRPr/>
          </a:p>
        </p:txBody>
      </p:sp>
      <p:sp>
        <p:nvSpPr>
          <p:cNvPr id="131" name="Google Shape;131;p19"/>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rPr lang="fi-FI" sz="2800"/>
              <a:t>Satellite data based education </a:t>
            </a:r>
            <a:endParaRPr sz="2800"/>
          </a:p>
        </p:txBody>
      </p:sp>
      <p:sp>
        <p:nvSpPr>
          <p:cNvPr id="132" name="Google Shape;132;p1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133" name="Google Shape;133;p19"/>
          <p:cNvPicPr preferRelativeResize="0"/>
          <p:nvPr/>
        </p:nvPicPr>
        <p:blipFill rotWithShape="1">
          <a:blip r:embed="rId4">
            <a:alphaModFix/>
          </a:blip>
          <a:srcRect b="0" l="0" r="0" t="0"/>
          <a:stretch/>
        </p:blipFill>
        <p:spPr>
          <a:xfrm>
            <a:off x="5970289" y="461238"/>
            <a:ext cx="2576478" cy="30212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46" name="Shape 246"/>
        <p:cNvGrpSpPr/>
        <p:nvPr/>
      </p:nvGrpSpPr>
      <p:grpSpPr>
        <a:xfrm>
          <a:off x="0" y="0"/>
          <a:ext cx="0" cy="0"/>
          <a:chOff x="0" y="0"/>
          <a:chExt cx="0" cy="0"/>
        </a:xfrm>
      </p:grpSpPr>
      <p:sp>
        <p:nvSpPr>
          <p:cNvPr id="247" name="Google Shape;247;p2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248" name="Google Shape;248;p28"/>
          <p:cNvSpPr txBox="1"/>
          <p:nvPr>
            <p:ph type="title"/>
          </p:nvPr>
        </p:nvSpPr>
        <p:spPr>
          <a:xfrm>
            <a:off x="688959" y="1324637"/>
            <a:ext cx="3234900" cy="1164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lang="fi-FI"/>
              <a:t>Thank you!</a:t>
            </a:r>
            <a:endParaRPr/>
          </a:p>
        </p:txBody>
      </p:sp>
      <p:sp>
        <p:nvSpPr>
          <p:cNvPr id="249" name="Google Shape;249;p2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250" name="Google Shape;250;p28"/>
          <p:cNvPicPr preferRelativeResize="0"/>
          <p:nvPr/>
        </p:nvPicPr>
        <p:blipFill rotWithShape="1">
          <a:blip r:embed="rId3">
            <a:alphaModFix/>
          </a:blip>
          <a:srcRect b="0" l="0" r="0" t="0"/>
          <a:stretch/>
        </p:blipFill>
        <p:spPr>
          <a:xfrm>
            <a:off x="4300278" y="776166"/>
            <a:ext cx="3310414" cy="3133616"/>
          </a:xfrm>
          <a:prstGeom prst="rect">
            <a:avLst/>
          </a:prstGeom>
          <a:noFill/>
          <a:ln>
            <a:noFill/>
          </a:ln>
        </p:spPr>
      </p:pic>
      <p:sp>
        <p:nvSpPr>
          <p:cNvPr id="251" name="Google Shape;251;p28"/>
          <p:cNvSpPr txBox="1"/>
          <p:nvPr/>
        </p:nvSpPr>
        <p:spPr>
          <a:xfrm>
            <a:off x="362425" y="3145075"/>
            <a:ext cx="5719500" cy="11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FI" sz="1800">
                <a:solidFill>
                  <a:schemeClr val="lt1"/>
                </a:solidFill>
                <a:latin typeface="Calibri"/>
                <a:ea typeface="Calibri"/>
                <a:cs typeface="Calibri"/>
                <a:sym typeface="Calibri"/>
              </a:rPr>
              <a:t>Ania Czech: aczech96@gmail.com</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rPr b="1" lang="fi-FI" sz="1800">
                <a:solidFill>
                  <a:schemeClr val="lt1"/>
                </a:solidFill>
                <a:latin typeface="Calibri"/>
                <a:ea typeface="Calibri"/>
                <a:cs typeface="Calibri"/>
                <a:sym typeface="Calibri"/>
              </a:rPr>
              <a:t>Piotr Gonera: piotrgonera95@gmail.com</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rPr b="1" lang="fi-FI" sz="1800">
                <a:solidFill>
                  <a:schemeClr val="lt1"/>
                </a:solidFill>
                <a:latin typeface="Calibri"/>
                <a:ea typeface="Calibri"/>
                <a:cs typeface="Calibri"/>
                <a:sym typeface="Calibri"/>
              </a:rPr>
              <a:t>Daniel Pawłowski: Daniel.pawlowski2019@gmail.com</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rPr b="1" lang="fi-FI" sz="1800">
                <a:solidFill>
                  <a:schemeClr val="lt1"/>
                </a:solidFill>
                <a:latin typeface="Calibri"/>
                <a:ea typeface="Calibri"/>
                <a:cs typeface="Calibri"/>
                <a:sym typeface="Calibri"/>
              </a:rPr>
              <a:t>Artur Widziński: a.widzinski@gmail.com</a:t>
            </a:r>
            <a:endParaRPr b="1"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0"/>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2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41" name="Google Shape;141;p2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142" name="Google Shape;142;p20"/>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43" name="Google Shape;143;p20"/>
          <p:cNvSpPr/>
          <p:nvPr/>
        </p:nvSpPr>
        <p:spPr>
          <a:xfrm>
            <a:off x="313037" y="1075218"/>
            <a:ext cx="1584175" cy="1584175"/>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20"/>
          <p:cNvSpPr txBox="1"/>
          <p:nvPr/>
        </p:nvSpPr>
        <p:spPr>
          <a:xfrm>
            <a:off x="-108520" y="2795866"/>
            <a:ext cx="2427287" cy="2296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i="0" lang="fi-FI" sz="2400" u="none" cap="none" strike="noStrike">
                <a:solidFill>
                  <a:schemeClr val="lt1"/>
                </a:solidFill>
                <a:latin typeface="Calibri"/>
                <a:ea typeface="Calibri"/>
                <a:cs typeface="Calibri"/>
                <a:sym typeface="Calibri"/>
              </a:rPr>
              <a:t>Anna Czech</a:t>
            </a:r>
            <a:endParaRPr/>
          </a:p>
          <a:p>
            <a:pPr indent="0" lvl="0" marL="0" marR="0" rtl="0" algn="ctr">
              <a:spcBef>
                <a:spcPts val="360"/>
              </a:spcBef>
              <a:spcAft>
                <a:spcPts val="0"/>
              </a:spcAft>
              <a:buClr>
                <a:srgbClr val="009AA6"/>
              </a:buClr>
              <a:buSzPts val="1800"/>
              <a:buFont typeface="Noto Sans Symbols"/>
              <a:buNone/>
            </a:pPr>
            <a:r>
              <a:t/>
            </a:r>
            <a:endParaRPr b="0" i="0" sz="1800" u="none" cap="none" strike="noStrike">
              <a:solidFill>
                <a:schemeClr val="lt1"/>
              </a:solidFill>
              <a:latin typeface="Calibri"/>
              <a:ea typeface="Calibri"/>
              <a:cs typeface="Calibri"/>
              <a:sym typeface="Calibri"/>
            </a:endParaRPr>
          </a:p>
        </p:txBody>
      </p:sp>
      <p:sp>
        <p:nvSpPr>
          <p:cNvPr id="145" name="Google Shape;145;p20"/>
          <p:cNvSpPr/>
          <p:nvPr/>
        </p:nvSpPr>
        <p:spPr>
          <a:xfrm>
            <a:off x="2526222" y="1075218"/>
            <a:ext cx="1584175" cy="1584175"/>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20"/>
          <p:cNvSpPr/>
          <p:nvPr/>
        </p:nvSpPr>
        <p:spPr>
          <a:xfrm>
            <a:off x="4780437" y="1075218"/>
            <a:ext cx="1584175" cy="1584175"/>
          </a:xfrm>
          <a:prstGeom prst="ellipse">
            <a:avLst/>
          </a:pr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20"/>
          <p:cNvSpPr/>
          <p:nvPr/>
        </p:nvSpPr>
        <p:spPr>
          <a:xfrm>
            <a:off x="7078577" y="1075218"/>
            <a:ext cx="1584175" cy="1584175"/>
          </a:xfrm>
          <a:prstGeom prst="ellipse">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148" name="Google Shape;148;p20"/>
          <p:cNvSpPr txBox="1"/>
          <p:nvPr/>
        </p:nvSpPr>
        <p:spPr>
          <a:xfrm>
            <a:off x="2143696" y="2795866"/>
            <a:ext cx="2427287" cy="2296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i="0" lang="fi-FI" sz="2400" u="none" cap="none" strike="noStrike">
                <a:solidFill>
                  <a:schemeClr val="lt1"/>
                </a:solidFill>
                <a:latin typeface="Calibri"/>
                <a:ea typeface="Calibri"/>
                <a:cs typeface="Calibri"/>
                <a:sym typeface="Calibri"/>
              </a:rPr>
              <a:t>Piotr Gonera</a:t>
            </a:r>
            <a:endParaRPr/>
          </a:p>
          <a:p>
            <a:pPr indent="0" lvl="0" marL="0" marR="0" rtl="0" algn="ctr">
              <a:spcBef>
                <a:spcPts val="360"/>
              </a:spcBef>
              <a:spcAft>
                <a:spcPts val="0"/>
              </a:spcAft>
              <a:buClr>
                <a:srgbClr val="009AA6"/>
              </a:buClr>
              <a:buSzPts val="1800"/>
              <a:buFont typeface="Noto Sans Symbols"/>
              <a:buNone/>
            </a:pPr>
            <a:r>
              <a:t/>
            </a:r>
            <a:endParaRPr b="0" i="0" sz="1800" u="none" cap="none" strike="noStrike">
              <a:solidFill>
                <a:schemeClr val="lt1"/>
              </a:solidFill>
              <a:latin typeface="Calibri"/>
              <a:ea typeface="Calibri"/>
              <a:cs typeface="Calibri"/>
              <a:sym typeface="Calibri"/>
            </a:endParaRPr>
          </a:p>
        </p:txBody>
      </p:sp>
      <p:sp>
        <p:nvSpPr>
          <p:cNvPr id="149" name="Google Shape;149;p20"/>
          <p:cNvSpPr txBox="1"/>
          <p:nvPr/>
        </p:nvSpPr>
        <p:spPr>
          <a:xfrm>
            <a:off x="6681217" y="2795866"/>
            <a:ext cx="2427287" cy="2296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i="0" lang="fi-FI" sz="2400" u="none" cap="none" strike="noStrike">
                <a:solidFill>
                  <a:schemeClr val="lt1"/>
                </a:solidFill>
                <a:latin typeface="Calibri"/>
                <a:ea typeface="Calibri"/>
                <a:cs typeface="Calibri"/>
                <a:sym typeface="Calibri"/>
              </a:rPr>
              <a:t>Artur Widziński</a:t>
            </a:r>
            <a:endParaRPr b="1" i="0" sz="2400" u="none" cap="none" strike="noStrike">
              <a:solidFill>
                <a:schemeClr val="lt1"/>
              </a:solidFill>
              <a:latin typeface="Calibri"/>
              <a:ea typeface="Calibri"/>
              <a:cs typeface="Calibri"/>
              <a:sym typeface="Calibri"/>
            </a:endParaRPr>
          </a:p>
          <a:p>
            <a:pPr indent="0" lvl="0" marL="0" marR="0" rtl="0" algn="ctr">
              <a:spcBef>
                <a:spcPts val="360"/>
              </a:spcBef>
              <a:spcAft>
                <a:spcPts val="0"/>
              </a:spcAft>
              <a:buClr>
                <a:srgbClr val="009AA6"/>
              </a:buClr>
              <a:buSzPts val="1800"/>
              <a:buFont typeface="Noto Sans Symbols"/>
              <a:buNone/>
            </a:pPr>
            <a:r>
              <a:t/>
            </a:r>
            <a:endParaRPr b="0" i="0" sz="1800" u="none" cap="none" strike="noStrike">
              <a:solidFill>
                <a:schemeClr val="lt1"/>
              </a:solidFill>
              <a:latin typeface="Calibri"/>
              <a:ea typeface="Calibri"/>
              <a:cs typeface="Calibri"/>
              <a:sym typeface="Calibri"/>
            </a:endParaRPr>
          </a:p>
        </p:txBody>
      </p:sp>
      <p:sp>
        <p:nvSpPr>
          <p:cNvPr id="150" name="Google Shape;150;p20"/>
          <p:cNvSpPr txBox="1"/>
          <p:nvPr/>
        </p:nvSpPr>
        <p:spPr>
          <a:xfrm>
            <a:off x="4359278" y="2795866"/>
            <a:ext cx="2427287" cy="2296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i="0" lang="fi-FI" sz="2400" u="none" cap="none" strike="noStrike">
                <a:solidFill>
                  <a:schemeClr val="lt1"/>
                </a:solidFill>
                <a:latin typeface="Calibri"/>
                <a:ea typeface="Calibri"/>
                <a:cs typeface="Calibri"/>
                <a:sym typeface="Calibri"/>
              </a:rPr>
              <a:t>Daniel Pawłowski</a:t>
            </a:r>
            <a:endParaRPr/>
          </a:p>
          <a:p>
            <a:pPr indent="0" lvl="0" marL="0" marR="0" rtl="0" algn="ctr">
              <a:spcBef>
                <a:spcPts val="360"/>
              </a:spcBef>
              <a:spcAft>
                <a:spcPts val="0"/>
              </a:spcAft>
              <a:buClr>
                <a:srgbClr val="009AA6"/>
              </a:buClr>
              <a:buSzPts val="1800"/>
              <a:buFont typeface="Noto Sans Symbols"/>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1"/>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2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58" name="Google Shape;158;p2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159" name="Google Shape;159;p21"/>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60" name="Google Shape;160;p21"/>
          <p:cNvSpPr/>
          <p:nvPr/>
        </p:nvSpPr>
        <p:spPr>
          <a:xfrm>
            <a:off x="484994" y="555527"/>
            <a:ext cx="2427287" cy="2427287"/>
          </a:xfrm>
          <a:prstGeom prst="ellipse">
            <a:avLst/>
          </a:prstGeom>
          <a:solidFill>
            <a:srgbClr val="EE6907">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21"/>
          <p:cNvSpPr txBox="1"/>
          <p:nvPr/>
        </p:nvSpPr>
        <p:spPr>
          <a:xfrm>
            <a:off x="543715" y="1098317"/>
            <a:ext cx="2309844" cy="22961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3200"/>
              <a:buFont typeface="Noto Sans Symbols"/>
              <a:buNone/>
            </a:pPr>
            <a:r>
              <a:rPr b="1" i="0" lang="fi-FI" sz="3200" u="none" cap="none" strike="noStrike">
                <a:solidFill>
                  <a:schemeClr val="lt1"/>
                </a:solidFill>
                <a:latin typeface="Calibri"/>
                <a:ea typeface="Calibri"/>
                <a:cs typeface="Calibri"/>
                <a:sym typeface="Calibri"/>
              </a:rPr>
              <a:t>Knowledge from the skies?</a:t>
            </a:r>
            <a:endParaRPr b="1" i="0" sz="3200" u="none" cap="none" strike="noStrike">
              <a:solidFill>
                <a:schemeClr val="lt1"/>
              </a:solidFill>
              <a:latin typeface="Calibri"/>
              <a:ea typeface="Calibri"/>
              <a:cs typeface="Calibri"/>
              <a:sym typeface="Calibri"/>
            </a:endParaRPr>
          </a:p>
        </p:txBody>
      </p:sp>
      <p:sp>
        <p:nvSpPr>
          <p:cNvPr id="162" name="Google Shape;162;p21"/>
          <p:cNvSpPr txBox="1"/>
          <p:nvPr/>
        </p:nvSpPr>
        <p:spPr>
          <a:xfrm>
            <a:off x="3293005" y="579075"/>
            <a:ext cx="3888432" cy="2554545"/>
          </a:xfrm>
          <a:prstGeom prst="rect">
            <a:avLst/>
          </a:prstGeom>
          <a:noFill/>
          <a:ln>
            <a:noFill/>
          </a:ln>
        </p:spPr>
        <p:txBody>
          <a:bodyPr anchorCtr="0" anchor="t" bIns="45700" lIns="91425" spcFirstLastPara="1" rIns="91425" wrap="square" tIns="45700">
            <a:noAutofit/>
          </a:bodyPr>
          <a:lstStyle/>
          <a:p>
            <a:pPr indent="-571500" lvl="0" marL="571500" marR="0" rtl="0" algn="l">
              <a:spcBef>
                <a:spcPts val="0"/>
              </a:spcBef>
              <a:spcAft>
                <a:spcPts val="0"/>
              </a:spcAft>
              <a:buClr>
                <a:schemeClr val="lt1"/>
              </a:buClr>
              <a:buSzPts val="4000"/>
              <a:buFont typeface="Arial"/>
              <a:buChar char="•"/>
            </a:pPr>
            <a:r>
              <a:rPr b="0" i="0" lang="fi-FI" sz="4000" u="none" cap="none" strike="noStrike">
                <a:solidFill>
                  <a:schemeClr val="lt1"/>
                </a:solidFill>
                <a:latin typeface="Calibri"/>
                <a:ea typeface="Calibri"/>
                <a:cs typeface="Calibri"/>
                <a:sym typeface="Calibri"/>
              </a:rPr>
              <a:t>The old, boring way</a:t>
            </a:r>
            <a:endParaRPr/>
          </a:p>
          <a:p>
            <a:pPr indent="-571500" lvl="0" marL="571500" marR="0" rtl="0" algn="l">
              <a:spcBef>
                <a:spcPts val="0"/>
              </a:spcBef>
              <a:spcAft>
                <a:spcPts val="0"/>
              </a:spcAft>
              <a:buClr>
                <a:schemeClr val="lt1"/>
              </a:buClr>
              <a:buSzPts val="4000"/>
              <a:buFont typeface="Arial"/>
              <a:buChar char="•"/>
            </a:pPr>
            <a:r>
              <a:rPr b="0" i="0" lang="fi-FI" sz="4000" u="none" cap="none" strike="noStrike">
                <a:solidFill>
                  <a:schemeClr val="lt1"/>
                </a:solidFill>
                <a:latin typeface="Calibri"/>
                <a:ea typeface="Calibri"/>
                <a:cs typeface="Calibri"/>
                <a:sym typeface="Calibri"/>
              </a:rPr>
              <a:t>Inefficient and not engaging</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7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2"/>
          <p:cNvSpPr/>
          <p:nvPr/>
        </p:nvSpPr>
        <p:spPr>
          <a:xfrm>
            <a:off x="0" y="-1"/>
            <a:ext cx="9144000" cy="4492800"/>
          </a:xfrm>
          <a:prstGeom prst="rect">
            <a:avLst/>
          </a:prstGeom>
          <a:gradFill>
            <a:gsLst>
              <a:gs pos="0">
                <a:schemeClr val="accent1"/>
              </a:gs>
              <a:gs pos="45000">
                <a:srgbClr val="EE6907">
                  <a:alpha val="49803"/>
                </a:srgbClr>
              </a:gs>
              <a:gs pos="100000">
                <a:srgbClr val="D3D800">
                  <a:alpha val="8000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2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70" name="Google Shape;170;p22"/>
          <p:cNvSpPr txBox="1"/>
          <p:nvPr>
            <p:ph idx="1" type="body"/>
          </p:nvPr>
        </p:nvSpPr>
        <p:spPr>
          <a:xfrm>
            <a:off x="971600" y="2067694"/>
            <a:ext cx="6920126" cy="100811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590"/>
              <a:buNone/>
            </a:pPr>
            <a:r>
              <a:rPr lang="fi-FI" sz="4590"/>
              <a:t>BUT HOW DOES IT WORK?</a:t>
            </a:r>
            <a:endParaRPr/>
          </a:p>
        </p:txBody>
      </p:sp>
      <p:sp>
        <p:nvSpPr>
          <p:cNvPr id="171" name="Google Shape;171;p2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172" name="Google Shape;172;p22"/>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468000" y="331200"/>
            <a:ext cx="6192232" cy="130444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4000"/>
              <a:buFont typeface="Calibri"/>
              <a:buNone/>
            </a:pPr>
            <a:r>
              <a:rPr lang="fi-FI" sz="4000"/>
              <a:t>Choice of the best location for crop farm</a:t>
            </a:r>
            <a:endParaRPr/>
          </a:p>
        </p:txBody>
      </p:sp>
      <p:pic>
        <p:nvPicPr>
          <p:cNvPr id="179" name="Google Shape;179;p23"/>
          <p:cNvPicPr preferRelativeResize="0"/>
          <p:nvPr>
            <p:ph idx="1" type="body"/>
          </p:nvPr>
        </p:nvPicPr>
        <p:blipFill rotWithShape="1">
          <a:blip r:embed="rId3">
            <a:alphaModFix/>
          </a:blip>
          <a:srcRect b="0" l="0" r="0" t="0"/>
          <a:stretch/>
        </p:blipFill>
        <p:spPr>
          <a:xfrm>
            <a:off x="3359162" y="2167893"/>
            <a:ext cx="2614542" cy="2170070"/>
          </a:xfrm>
          <a:prstGeom prst="rect">
            <a:avLst/>
          </a:prstGeom>
          <a:noFill/>
          <a:ln>
            <a:noFill/>
          </a:ln>
        </p:spPr>
      </p:pic>
      <p:sp>
        <p:nvSpPr>
          <p:cNvPr id="180" name="Google Shape;180;p2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81" name="Google Shape;181;p2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182" name="Google Shape;182;p23"/>
          <p:cNvPicPr preferRelativeResize="0"/>
          <p:nvPr/>
        </p:nvPicPr>
        <p:blipFill rotWithShape="1">
          <a:blip r:embed="rId4">
            <a:alphaModFix/>
          </a:blip>
          <a:srcRect b="0" l="0" r="0" t="0"/>
          <a:stretch/>
        </p:blipFill>
        <p:spPr>
          <a:xfrm>
            <a:off x="579058" y="2174491"/>
            <a:ext cx="2453507" cy="2170070"/>
          </a:xfrm>
          <a:prstGeom prst="rect">
            <a:avLst/>
          </a:prstGeom>
          <a:noFill/>
          <a:ln>
            <a:noFill/>
          </a:ln>
        </p:spPr>
      </p:pic>
      <p:pic>
        <p:nvPicPr>
          <p:cNvPr id="183" name="Google Shape;183;p23"/>
          <p:cNvPicPr preferRelativeResize="0"/>
          <p:nvPr/>
        </p:nvPicPr>
        <p:blipFill rotWithShape="1">
          <a:blip r:embed="rId5">
            <a:alphaModFix/>
          </a:blip>
          <a:srcRect b="0" l="0" r="0" t="0"/>
          <a:stretch/>
        </p:blipFill>
        <p:spPr>
          <a:xfrm>
            <a:off x="6300301" y="2167893"/>
            <a:ext cx="2448054" cy="21700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188" name="Shape 188"/>
        <p:cNvGrpSpPr/>
        <p:nvPr/>
      </p:nvGrpSpPr>
      <p:grpSpPr>
        <a:xfrm>
          <a:off x="0" y="0"/>
          <a:ext cx="0" cy="0"/>
          <a:chOff x="0" y="0"/>
          <a:chExt cx="0" cy="0"/>
        </a:xfrm>
      </p:grpSpPr>
      <p:sp>
        <p:nvSpPr>
          <p:cNvPr id="189" name="Google Shape;189;p2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190" name="Google Shape;190;p24"/>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Calibri"/>
              <a:buNone/>
            </a:pPr>
            <a:r>
              <a:rPr lang="fi-FI" sz="2800"/>
              <a:t>ED-X – an innovative way of learning</a:t>
            </a:r>
            <a:endParaRPr/>
          </a:p>
        </p:txBody>
      </p:sp>
      <p:sp>
        <p:nvSpPr>
          <p:cNvPr id="191" name="Google Shape;191;p24"/>
          <p:cNvSpPr txBox="1"/>
          <p:nvPr>
            <p:ph idx="1" type="body"/>
          </p:nvPr>
        </p:nvSpPr>
        <p:spPr>
          <a:xfrm>
            <a:off x="611559" y="2643310"/>
            <a:ext cx="7128793" cy="1440608"/>
          </a:xfrm>
          <a:prstGeom prst="rect">
            <a:avLst/>
          </a:prstGeom>
          <a:noFill/>
          <a:ln>
            <a:noFill/>
          </a:ln>
        </p:spPr>
        <p:txBody>
          <a:bodyPr anchorCtr="0" anchor="t" bIns="45700" lIns="91425" spcFirstLastPara="1" rIns="91425" wrap="square" tIns="45700">
            <a:noAutofit/>
          </a:bodyPr>
          <a:lstStyle/>
          <a:p>
            <a:pPr indent="-285750" lvl="0" marL="285750" rtl="0" algn="l">
              <a:lnSpc>
                <a:spcPct val="110000"/>
              </a:lnSpc>
              <a:spcBef>
                <a:spcPts val="0"/>
              </a:spcBef>
              <a:spcAft>
                <a:spcPts val="0"/>
              </a:spcAft>
              <a:buClr>
                <a:schemeClr val="lt1"/>
              </a:buClr>
              <a:buSzPts val="1600"/>
              <a:buFont typeface="Arial"/>
              <a:buChar char="•"/>
            </a:pPr>
            <a:r>
              <a:rPr lang="fi-FI"/>
              <a:t>Online up-to-date solution</a:t>
            </a:r>
            <a:endParaRPr/>
          </a:p>
          <a:p>
            <a:pPr indent="-285750" lvl="0" marL="285750" rtl="0" algn="l">
              <a:lnSpc>
                <a:spcPct val="110000"/>
              </a:lnSpc>
              <a:spcBef>
                <a:spcPts val="320"/>
              </a:spcBef>
              <a:spcAft>
                <a:spcPts val="0"/>
              </a:spcAft>
              <a:buClr>
                <a:schemeClr val="lt1"/>
              </a:buClr>
              <a:buSzPts val="1600"/>
              <a:buFont typeface="Arial"/>
              <a:buChar char="•"/>
            </a:pPr>
            <a:r>
              <a:rPr lang="fi-FI"/>
              <a:t>Using satellite data</a:t>
            </a:r>
            <a:endParaRPr/>
          </a:p>
          <a:p>
            <a:pPr indent="-285750" lvl="0" marL="285750" rtl="0" algn="l">
              <a:lnSpc>
                <a:spcPct val="110000"/>
              </a:lnSpc>
              <a:spcBef>
                <a:spcPts val="320"/>
              </a:spcBef>
              <a:spcAft>
                <a:spcPts val="0"/>
              </a:spcAft>
              <a:buClr>
                <a:schemeClr val="lt1"/>
              </a:buClr>
              <a:buSzPts val="1600"/>
              <a:buFont typeface="Arial"/>
              <a:buChar char="•"/>
            </a:pPr>
            <a:r>
              <a:rPr lang="fi-FI"/>
              <a:t>Constant preservation of knowledge</a:t>
            </a:r>
            <a:endParaRPr/>
          </a:p>
          <a:p>
            <a:pPr indent="-285750" lvl="0" marL="285750" rtl="0" algn="l">
              <a:lnSpc>
                <a:spcPct val="110000"/>
              </a:lnSpc>
              <a:spcBef>
                <a:spcPts val="320"/>
              </a:spcBef>
              <a:spcAft>
                <a:spcPts val="0"/>
              </a:spcAft>
              <a:buClr>
                <a:schemeClr val="lt1"/>
              </a:buClr>
              <a:buSzPts val="1600"/>
              <a:buFont typeface="Arial"/>
              <a:buChar char="•"/>
            </a:pPr>
            <a:r>
              <a:rPr lang="fi-FI"/>
              <a:t>Aimed at all age groups</a:t>
            </a:r>
            <a:endParaRPr/>
          </a:p>
          <a:p>
            <a:pPr indent="-285750" lvl="0" marL="285750" rtl="0" algn="l">
              <a:lnSpc>
                <a:spcPct val="110000"/>
              </a:lnSpc>
              <a:spcBef>
                <a:spcPts val="320"/>
              </a:spcBef>
              <a:spcAft>
                <a:spcPts val="0"/>
              </a:spcAft>
              <a:buClr>
                <a:schemeClr val="lt1"/>
              </a:buClr>
              <a:buSzPts val="1600"/>
              <a:buFont typeface="Arial"/>
              <a:buChar char="•"/>
            </a:pPr>
            <a:r>
              <a:rPr lang="fi-FI"/>
              <a:t>Creating drive to learn thanks to the feeling of an acomplishment</a:t>
            </a:r>
            <a:endParaRPr/>
          </a:p>
          <a:p>
            <a:pPr indent="-285750" lvl="0" marL="285750" rtl="0" algn="l">
              <a:lnSpc>
                <a:spcPct val="110000"/>
              </a:lnSpc>
              <a:spcBef>
                <a:spcPts val="320"/>
              </a:spcBef>
              <a:spcAft>
                <a:spcPts val="0"/>
              </a:spcAft>
              <a:buClr>
                <a:schemeClr val="lt1"/>
              </a:buClr>
              <a:buSzPts val="1600"/>
              <a:buFont typeface="Arial"/>
              <a:buChar char="•"/>
            </a:pPr>
            <a:r>
              <a:rPr lang="fi-FI"/>
              <a:t>New and fresh idea – no other players on the market</a:t>
            </a:r>
            <a:endParaRPr/>
          </a:p>
        </p:txBody>
      </p:sp>
      <p:sp>
        <p:nvSpPr>
          <p:cNvPr id="192" name="Google Shape;192;p2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5"/>
          <p:cNvSpPr/>
          <p:nvPr/>
        </p:nvSpPr>
        <p:spPr>
          <a:xfrm>
            <a:off x="0" y="-1"/>
            <a:ext cx="9144000" cy="4492800"/>
          </a:xfrm>
          <a:prstGeom prst="rect">
            <a:avLst/>
          </a:prstGeom>
          <a:gradFill>
            <a:gsLst>
              <a:gs pos="0">
                <a:schemeClr val="accent5"/>
              </a:gs>
              <a:gs pos="57000">
                <a:srgbClr val="D9D9D9">
                  <a:alpha val="49803"/>
                </a:srgbClr>
              </a:gs>
              <a:gs pos="100000">
                <a:schemeClr val="accent2"/>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2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200" name="Google Shape;200;p25"/>
          <p:cNvSpPr txBox="1"/>
          <p:nvPr>
            <p:ph idx="1" type="body"/>
          </p:nvPr>
        </p:nvSpPr>
        <p:spPr>
          <a:xfrm>
            <a:off x="1111937" y="1742343"/>
            <a:ext cx="6920126" cy="100811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4800"/>
              <a:buNone/>
            </a:pPr>
            <a:r>
              <a:rPr lang="fi-FI" sz="4800"/>
              <a:t>BUSINESS PERSPECTIVE</a:t>
            </a:r>
            <a:endParaRPr/>
          </a:p>
        </p:txBody>
      </p:sp>
      <p:sp>
        <p:nvSpPr>
          <p:cNvPr id="201" name="Google Shape;201;p2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pic>
        <p:nvPicPr>
          <p:cNvPr id="202" name="Google Shape;202;p2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07" name="Shape 207"/>
        <p:cNvGrpSpPr/>
        <p:nvPr/>
      </p:nvGrpSpPr>
      <p:grpSpPr>
        <a:xfrm>
          <a:off x="0" y="0"/>
          <a:ext cx="0" cy="0"/>
          <a:chOff x="0" y="0"/>
          <a:chExt cx="0" cy="0"/>
        </a:xfrm>
      </p:grpSpPr>
      <p:sp>
        <p:nvSpPr>
          <p:cNvPr id="208" name="Google Shape;208;p2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209" name="Google Shape;209;p2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sp>
        <p:nvSpPr>
          <p:cNvPr id="210" name="Google Shape;210;p26"/>
          <p:cNvSpPr txBox="1"/>
          <p:nvPr/>
        </p:nvSpPr>
        <p:spPr>
          <a:xfrm>
            <a:off x="1223628" y="195486"/>
            <a:ext cx="1823976"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200"/>
              <a:buFont typeface="Merriweather Sans ExtraBold"/>
              <a:buNone/>
            </a:pPr>
            <a:r>
              <a:rPr b="1" i="0" lang="fi-FI" sz="6000" u="none" cap="none" strike="noStrike">
                <a:solidFill>
                  <a:schemeClr val="lt1"/>
                </a:solidFill>
                <a:latin typeface="Merriweather Sans ExtraBold"/>
                <a:ea typeface="Merriweather Sans ExtraBold"/>
                <a:cs typeface="Merriweather Sans ExtraBold"/>
                <a:sym typeface="Merriweather Sans ExtraBold"/>
              </a:rPr>
              <a:t>14k</a:t>
            </a:r>
            <a:endParaRPr b="1" i="0" sz="6000" u="none" cap="none" strike="noStrike">
              <a:solidFill>
                <a:schemeClr val="lt1"/>
              </a:solidFill>
              <a:latin typeface="Merriweather Sans ExtraBold"/>
              <a:ea typeface="Merriweather Sans ExtraBold"/>
              <a:cs typeface="Merriweather Sans ExtraBold"/>
              <a:sym typeface="Merriweather Sans ExtraBold"/>
            </a:endParaRPr>
          </a:p>
        </p:txBody>
      </p:sp>
      <p:sp>
        <p:nvSpPr>
          <p:cNvPr id="211" name="Google Shape;211;p26"/>
          <p:cNvSpPr txBox="1"/>
          <p:nvPr/>
        </p:nvSpPr>
        <p:spPr>
          <a:xfrm>
            <a:off x="1164509"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lt1"/>
                </a:solidFill>
                <a:latin typeface="Calibri"/>
                <a:ea typeface="Calibri"/>
                <a:cs typeface="Calibri"/>
                <a:sym typeface="Calibri"/>
              </a:rPr>
              <a:t>Schools</a:t>
            </a:r>
            <a:endParaRPr b="1" i="0" sz="1600" u="none" cap="none" strike="noStrike">
              <a:solidFill>
                <a:schemeClr val="lt1"/>
              </a:solidFill>
              <a:latin typeface="Calibri"/>
              <a:ea typeface="Calibri"/>
              <a:cs typeface="Calibri"/>
              <a:sym typeface="Calibri"/>
            </a:endParaRPr>
          </a:p>
        </p:txBody>
      </p:sp>
      <p:sp>
        <p:nvSpPr>
          <p:cNvPr id="212" name="Google Shape;212;p26"/>
          <p:cNvSpPr txBox="1"/>
          <p:nvPr/>
        </p:nvSpPr>
        <p:spPr>
          <a:xfrm>
            <a:off x="3443648" y="195486"/>
            <a:ext cx="2352488"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200"/>
              <a:buFont typeface="Merriweather Sans ExtraBold"/>
              <a:buNone/>
            </a:pPr>
            <a:r>
              <a:rPr b="1" i="0" lang="fi-FI" sz="6000" u="none" cap="none" strike="noStrike">
                <a:solidFill>
                  <a:schemeClr val="lt1"/>
                </a:solidFill>
                <a:latin typeface="Merriweather Sans ExtraBold"/>
                <a:ea typeface="Merriweather Sans ExtraBold"/>
                <a:cs typeface="Merriweather Sans ExtraBold"/>
                <a:sym typeface="Merriweather Sans ExtraBold"/>
              </a:rPr>
              <a:t>4.9m</a:t>
            </a:r>
            <a:endParaRPr b="1" i="0" sz="6000" u="none" cap="none" strike="noStrike">
              <a:solidFill>
                <a:schemeClr val="lt1"/>
              </a:solidFill>
              <a:latin typeface="Merriweather Sans ExtraBold"/>
              <a:ea typeface="Merriweather Sans ExtraBold"/>
              <a:cs typeface="Merriweather Sans ExtraBold"/>
              <a:sym typeface="Merriweather Sans ExtraBold"/>
            </a:endParaRPr>
          </a:p>
        </p:txBody>
      </p:sp>
      <p:sp>
        <p:nvSpPr>
          <p:cNvPr id="213" name="Google Shape;213;p26"/>
          <p:cNvSpPr txBox="1"/>
          <p:nvPr/>
        </p:nvSpPr>
        <p:spPr>
          <a:xfrm>
            <a:off x="3671900"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lt1"/>
                </a:solidFill>
                <a:latin typeface="Calibri"/>
                <a:ea typeface="Calibri"/>
                <a:cs typeface="Calibri"/>
                <a:sym typeface="Calibri"/>
              </a:rPr>
              <a:t>Students</a:t>
            </a:r>
            <a:endParaRPr b="1" i="0" sz="1600" u="none" cap="none" strike="noStrike">
              <a:solidFill>
                <a:schemeClr val="lt1"/>
              </a:solidFill>
              <a:latin typeface="Calibri"/>
              <a:ea typeface="Calibri"/>
              <a:cs typeface="Calibri"/>
              <a:sym typeface="Calibri"/>
            </a:endParaRPr>
          </a:p>
        </p:txBody>
      </p:sp>
      <p:sp>
        <p:nvSpPr>
          <p:cNvPr id="214" name="Google Shape;214;p26"/>
          <p:cNvSpPr txBox="1"/>
          <p:nvPr/>
        </p:nvSpPr>
        <p:spPr>
          <a:xfrm>
            <a:off x="5747904" y="195486"/>
            <a:ext cx="2436044"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7200"/>
              <a:buFont typeface="Merriweather Sans ExtraBold"/>
              <a:buNone/>
            </a:pPr>
            <a:r>
              <a:rPr b="1" i="0" lang="fi-FI" sz="6000" u="none" cap="none" strike="noStrike">
                <a:solidFill>
                  <a:schemeClr val="lt1"/>
                </a:solidFill>
                <a:latin typeface="Merriweather Sans ExtraBold"/>
                <a:ea typeface="Merriweather Sans ExtraBold"/>
                <a:cs typeface="Merriweather Sans ExtraBold"/>
                <a:sym typeface="Merriweather Sans ExtraBold"/>
              </a:rPr>
              <a:t>10zł</a:t>
            </a:r>
            <a:endParaRPr b="1" i="0" sz="6000" u="none" cap="none" strike="noStrike">
              <a:solidFill>
                <a:schemeClr val="lt1"/>
              </a:solidFill>
              <a:latin typeface="Merriweather Sans ExtraBold"/>
              <a:ea typeface="Merriweather Sans ExtraBold"/>
              <a:cs typeface="Merriweather Sans ExtraBold"/>
              <a:sym typeface="Merriweather Sans ExtraBold"/>
            </a:endParaRPr>
          </a:p>
        </p:txBody>
      </p:sp>
      <p:sp>
        <p:nvSpPr>
          <p:cNvPr id="215" name="Google Shape;215;p26"/>
          <p:cNvSpPr txBox="1"/>
          <p:nvPr/>
        </p:nvSpPr>
        <p:spPr>
          <a:xfrm>
            <a:off x="5981930"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lt1"/>
                </a:solidFill>
                <a:latin typeface="Calibri"/>
                <a:ea typeface="Calibri"/>
                <a:cs typeface="Calibri"/>
                <a:sym typeface="Calibri"/>
              </a:rPr>
              <a:t>Monthly fee</a:t>
            </a:r>
            <a:endParaRPr b="1" i="0" sz="1600" u="none" cap="none" strike="noStrike">
              <a:solidFill>
                <a:schemeClr val="lt1"/>
              </a:solidFill>
              <a:latin typeface="Calibri"/>
              <a:ea typeface="Calibri"/>
              <a:cs typeface="Calibri"/>
              <a:sym typeface="Calibri"/>
            </a:endParaRPr>
          </a:p>
        </p:txBody>
      </p:sp>
      <p:sp>
        <p:nvSpPr>
          <p:cNvPr id="216" name="Google Shape;216;p26"/>
          <p:cNvSpPr/>
          <p:nvPr/>
        </p:nvSpPr>
        <p:spPr>
          <a:xfrm>
            <a:off x="1223628" y="2139702"/>
            <a:ext cx="1859980" cy="7200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6"/>
              </a:solidFill>
              <a:latin typeface="Calibri"/>
              <a:ea typeface="Calibri"/>
              <a:cs typeface="Calibri"/>
              <a:sym typeface="Calibri"/>
            </a:endParaRPr>
          </a:p>
        </p:txBody>
      </p:sp>
      <p:sp>
        <p:nvSpPr>
          <p:cNvPr id="217" name="Google Shape;217;p26"/>
          <p:cNvSpPr/>
          <p:nvPr/>
        </p:nvSpPr>
        <p:spPr>
          <a:xfrm>
            <a:off x="3671900" y="2139702"/>
            <a:ext cx="1859980" cy="7200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26"/>
          <p:cNvSpPr/>
          <p:nvPr/>
        </p:nvSpPr>
        <p:spPr>
          <a:xfrm>
            <a:off x="6053938" y="2139702"/>
            <a:ext cx="1859980" cy="720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Calibri"/>
              <a:ea typeface="Calibri"/>
              <a:cs typeface="Calibri"/>
              <a:sym typeface="Calibri"/>
            </a:endParaRPr>
          </a:p>
        </p:txBody>
      </p:sp>
      <p:sp>
        <p:nvSpPr>
          <p:cNvPr id="219" name="Google Shape;219;p26"/>
          <p:cNvSpPr txBox="1"/>
          <p:nvPr/>
        </p:nvSpPr>
        <p:spPr>
          <a:xfrm>
            <a:off x="869828" y="2417935"/>
            <a:ext cx="7518596"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800"/>
              <a:buFont typeface="Merriweather Sans ExtraBold"/>
              <a:buNone/>
            </a:pPr>
            <a:r>
              <a:rPr b="1" i="0" lang="fi-FI" sz="7200" u="none" cap="none" strike="noStrike">
                <a:solidFill>
                  <a:schemeClr val="lt1"/>
                </a:solidFill>
                <a:latin typeface="Merriweather Sans ExtraBold"/>
                <a:ea typeface="Merriweather Sans ExtraBold"/>
                <a:cs typeface="Merriweather Sans ExtraBold"/>
                <a:sym typeface="Merriweather Sans ExtraBold"/>
              </a:rPr>
              <a:t>2 450 000 zł</a:t>
            </a:r>
            <a:endParaRPr b="1" i="0" sz="7200" u="none" cap="none" strike="noStrike">
              <a:solidFill>
                <a:schemeClr val="lt1"/>
              </a:solidFill>
              <a:latin typeface="Merriweather Sans ExtraBold"/>
              <a:ea typeface="Merriweather Sans ExtraBold"/>
              <a:cs typeface="Merriweather Sans ExtraBold"/>
              <a:sym typeface="Merriweather Sans ExtraBold"/>
            </a:endParaRPr>
          </a:p>
        </p:txBody>
      </p:sp>
      <p:sp>
        <p:nvSpPr>
          <p:cNvPr id="220" name="Google Shape;220;p26"/>
          <p:cNvSpPr txBox="1"/>
          <p:nvPr/>
        </p:nvSpPr>
        <p:spPr>
          <a:xfrm>
            <a:off x="3645130" y="3579862"/>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lt1"/>
                </a:solidFill>
                <a:latin typeface="Calibri"/>
                <a:ea typeface="Calibri"/>
                <a:cs typeface="Calibri"/>
                <a:sym typeface="Calibri"/>
              </a:rPr>
              <a:t>Monthly income for only 5% of students</a:t>
            </a:r>
            <a:endParaRPr b="1" i="0" sz="1600" u="none" cap="none" strike="noStrike">
              <a:solidFill>
                <a:schemeClr val="lt1"/>
              </a:solidFill>
              <a:latin typeface="Calibri"/>
              <a:ea typeface="Calibri"/>
              <a:cs typeface="Calibri"/>
              <a:sym typeface="Calibri"/>
            </a:endParaRPr>
          </a:p>
        </p:txBody>
      </p:sp>
      <p:sp>
        <p:nvSpPr>
          <p:cNvPr id="221" name="Google Shape;221;p26"/>
          <p:cNvSpPr/>
          <p:nvPr/>
        </p:nvSpPr>
        <p:spPr>
          <a:xfrm>
            <a:off x="3717138" y="4227934"/>
            <a:ext cx="1859980" cy="7200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6" name="Shape 226"/>
        <p:cNvGrpSpPr/>
        <p:nvPr/>
      </p:nvGrpSpPr>
      <p:grpSpPr>
        <a:xfrm>
          <a:off x="0" y="0"/>
          <a:ext cx="0" cy="0"/>
          <a:chOff x="0" y="0"/>
          <a:chExt cx="0" cy="0"/>
        </a:xfrm>
      </p:grpSpPr>
      <p:sp>
        <p:nvSpPr>
          <p:cNvPr id="227" name="Google Shape;227;p2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i-FI"/>
              <a:t>ED-X</a:t>
            </a:r>
            <a:endParaRPr/>
          </a:p>
        </p:txBody>
      </p:sp>
      <p:sp>
        <p:nvSpPr>
          <p:cNvPr id="228" name="Google Shape;228;p2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26.4.2019</a:t>
            </a:r>
            <a:endParaRPr/>
          </a:p>
        </p:txBody>
      </p:sp>
      <p:sp>
        <p:nvSpPr>
          <p:cNvPr id="229" name="Google Shape;229;p27"/>
          <p:cNvSpPr txBox="1"/>
          <p:nvPr/>
        </p:nvSpPr>
        <p:spPr>
          <a:xfrm>
            <a:off x="905366" y="195486"/>
            <a:ext cx="2460500"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7200"/>
              <a:buFont typeface="Merriweather Sans ExtraBold"/>
              <a:buNone/>
            </a:pPr>
            <a:r>
              <a:rPr b="1" i="0" lang="fi-FI" sz="6000" u="none" cap="none" strike="noStrike">
                <a:solidFill>
                  <a:schemeClr val="accent1"/>
                </a:solidFill>
                <a:latin typeface="Merriweather Sans ExtraBold"/>
                <a:ea typeface="Merriweather Sans ExtraBold"/>
                <a:cs typeface="Merriweather Sans ExtraBold"/>
                <a:sym typeface="Merriweather Sans ExtraBold"/>
              </a:rPr>
              <a:t>100k</a:t>
            </a:r>
            <a:endParaRPr b="1" i="0" sz="6000" u="none" cap="none" strike="noStrike">
              <a:solidFill>
                <a:schemeClr val="accent1"/>
              </a:solidFill>
              <a:latin typeface="Merriweather Sans ExtraBold"/>
              <a:ea typeface="Merriweather Sans ExtraBold"/>
              <a:cs typeface="Merriweather Sans ExtraBold"/>
              <a:sym typeface="Merriweather Sans ExtraBold"/>
            </a:endParaRPr>
          </a:p>
        </p:txBody>
      </p:sp>
      <p:sp>
        <p:nvSpPr>
          <p:cNvPr id="230" name="Google Shape;230;p27"/>
          <p:cNvSpPr txBox="1"/>
          <p:nvPr/>
        </p:nvSpPr>
        <p:spPr>
          <a:xfrm>
            <a:off x="1164509"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accent1"/>
                </a:solidFill>
                <a:latin typeface="Calibri"/>
                <a:ea typeface="Calibri"/>
                <a:cs typeface="Calibri"/>
                <a:sym typeface="Calibri"/>
              </a:rPr>
              <a:t>Sales staff and marketing</a:t>
            </a:r>
            <a:endParaRPr b="1" i="0" sz="1600" u="none" cap="none" strike="noStrike">
              <a:solidFill>
                <a:schemeClr val="accent1"/>
              </a:solidFill>
              <a:latin typeface="Calibri"/>
              <a:ea typeface="Calibri"/>
              <a:cs typeface="Calibri"/>
              <a:sym typeface="Calibri"/>
            </a:endParaRPr>
          </a:p>
        </p:txBody>
      </p:sp>
      <p:sp>
        <p:nvSpPr>
          <p:cNvPr id="231" name="Google Shape;231;p27"/>
          <p:cNvSpPr txBox="1"/>
          <p:nvPr/>
        </p:nvSpPr>
        <p:spPr>
          <a:xfrm>
            <a:off x="3443648" y="195486"/>
            <a:ext cx="2352488"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7200"/>
              <a:buFont typeface="Merriweather Sans ExtraBold"/>
              <a:buNone/>
            </a:pPr>
            <a:r>
              <a:rPr b="1" i="0" lang="fi-FI" sz="6000" u="none" cap="none" strike="noStrike">
                <a:solidFill>
                  <a:schemeClr val="accent1"/>
                </a:solidFill>
                <a:latin typeface="Merriweather Sans ExtraBold"/>
                <a:ea typeface="Merriweather Sans ExtraBold"/>
                <a:cs typeface="Merriweather Sans ExtraBold"/>
                <a:sym typeface="Merriweather Sans ExtraBold"/>
              </a:rPr>
              <a:t>360k</a:t>
            </a:r>
            <a:endParaRPr b="1" i="0" sz="6000" u="none" cap="none" strike="noStrike">
              <a:solidFill>
                <a:schemeClr val="accent1"/>
              </a:solidFill>
              <a:latin typeface="Merriweather Sans ExtraBold"/>
              <a:ea typeface="Merriweather Sans ExtraBold"/>
              <a:cs typeface="Merriweather Sans ExtraBold"/>
              <a:sym typeface="Merriweather Sans ExtraBold"/>
            </a:endParaRPr>
          </a:p>
        </p:txBody>
      </p:sp>
      <p:sp>
        <p:nvSpPr>
          <p:cNvPr id="232" name="Google Shape;232;p27"/>
          <p:cNvSpPr txBox="1"/>
          <p:nvPr/>
        </p:nvSpPr>
        <p:spPr>
          <a:xfrm>
            <a:off x="3671900"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accent1"/>
                </a:solidFill>
                <a:latin typeface="Calibri"/>
                <a:ea typeface="Calibri"/>
                <a:cs typeface="Calibri"/>
                <a:sym typeface="Calibri"/>
              </a:rPr>
              <a:t>IT staff and data specialists</a:t>
            </a:r>
            <a:endParaRPr b="1" i="0" sz="1600" u="none" cap="none" strike="noStrike">
              <a:solidFill>
                <a:schemeClr val="accent1"/>
              </a:solidFill>
              <a:latin typeface="Calibri"/>
              <a:ea typeface="Calibri"/>
              <a:cs typeface="Calibri"/>
              <a:sym typeface="Calibri"/>
            </a:endParaRPr>
          </a:p>
        </p:txBody>
      </p:sp>
      <p:sp>
        <p:nvSpPr>
          <p:cNvPr id="233" name="Google Shape;233;p27"/>
          <p:cNvSpPr txBox="1"/>
          <p:nvPr/>
        </p:nvSpPr>
        <p:spPr>
          <a:xfrm>
            <a:off x="5747904" y="195486"/>
            <a:ext cx="2436044"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7200"/>
              <a:buFont typeface="Merriweather Sans ExtraBold"/>
              <a:buNone/>
            </a:pPr>
            <a:r>
              <a:rPr b="1" i="0" lang="fi-FI" sz="6000" u="none" cap="none" strike="noStrike">
                <a:solidFill>
                  <a:schemeClr val="accent1"/>
                </a:solidFill>
                <a:latin typeface="Merriweather Sans ExtraBold"/>
                <a:ea typeface="Merriweather Sans ExtraBold"/>
                <a:cs typeface="Merriweather Sans ExtraBold"/>
                <a:sym typeface="Merriweather Sans ExtraBold"/>
              </a:rPr>
              <a:t>150k</a:t>
            </a:r>
            <a:endParaRPr b="1" i="0" sz="6000" u="none" cap="none" strike="noStrike">
              <a:solidFill>
                <a:schemeClr val="accent1"/>
              </a:solidFill>
              <a:latin typeface="Merriweather Sans ExtraBold"/>
              <a:ea typeface="Merriweather Sans ExtraBold"/>
              <a:cs typeface="Merriweather Sans ExtraBold"/>
              <a:sym typeface="Merriweather Sans ExtraBold"/>
            </a:endParaRPr>
          </a:p>
        </p:txBody>
      </p:sp>
      <p:sp>
        <p:nvSpPr>
          <p:cNvPr id="234" name="Google Shape;234;p27"/>
          <p:cNvSpPr txBox="1"/>
          <p:nvPr/>
        </p:nvSpPr>
        <p:spPr>
          <a:xfrm>
            <a:off x="5981930"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t/>
            </a:r>
            <a:endParaRPr b="1" i="0" sz="1600" u="none" cap="none" strike="noStrike">
              <a:solidFill>
                <a:schemeClr val="accent1"/>
              </a:solidFill>
              <a:latin typeface="Calibri"/>
              <a:ea typeface="Calibri"/>
              <a:cs typeface="Calibri"/>
              <a:sym typeface="Calibri"/>
            </a:endParaRPr>
          </a:p>
        </p:txBody>
      </p:sp>
      <p:sp>
        <p:nvSpPr>
          <p:cNvPr id="235" name="Google Shape;235;p27"/>
          <p:cNvSpPr/>
          <p:nvPr/>
        </p:nvSpPr>
        <p:spPr>
          <a:xfrm>
            <a:off x="1223628" y="2139702"/>
            <a:ext cx="1859980" cy="7200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6"/>
              </a:solidFill>
              <a:latin typeface="Calibri"/>
              <a:ea typeface="Calibri"/>
              <a:cs typeface="Calibri"/>
              <a:sym typeface="Calibri"/>
            </a:endParaRPr>
          </a:p>
        </p:txBody>
      </p:sp>
      <p:sp>
        <p:nvSpPr>
          <p:cNvPr id="236" name="Google Shape;236;p27"/>
          <p:cNvSpPr/>
          <p:nvPr/>
        </p:nvSpPr>
        <p:spPr>
          <a:xfrm>
            <a:off x="3671900" y="2139702"/>
            <a:ext cx="1859980" cy="7200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7" name="Google Shape;237;p27"/>
          <p:cNvSpPr/>
          <p:nvPr/>
        </p:nvSpPr>
        <p:spPr>
          <a:xfrm>
            <a:off x="6053938" y="2139702"/>
            <a:ext cx="1859980" cy="7200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Calibri"/>
              <a:ea typeface="Calibri"/>
              <a:cs typeface="Calibri"/>
              <a:sym typeface="Calibri"/>
            </a:endParaRPr>
          </a:p>
        </p:txBody>
      </p:sp>
      <p:sp>
        <p:nvSpPr>
          <p:cNvPr id="238" name="Google Shape;238;p27"/>
          <p:cNvSpPr txBox="1"/>
          <p:nvPr/>
        </p:nvSpPr>
        <p:spPr>
          <a:xfrm>
            <a:off x="869828" y="2417935"/>
            <a:ext cx="7518596" cy="136815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8800"/>
              <a:buFont typeface="Merriweather Sans ExtraBold"/>
              <a:buNone/>
            </a:pPr>
            <a:r>
              <a:rPr b="1" i="0" lang="fi-FI" sz="7200" u="none" cap="none" strike="noStrike">
                <a:solidFill>
                  <a:schemeClr val="accent1"/>
                </a:solidFill>
                <a:latin typeface="Merriweather Sans ExtraBold"/>
                <a:ea typeface="Merriweather Sans ExtraBold"/>
                <a:cs typeface="Merriweather Sans ExtraBold"/>
                <a:sym typeface="Merriweather Sans ExtraBold"/>
              </a:rPr>
              <a:t>1 840 000 zł</a:t>
            </a:r>
            <a:endParaRPr b="1" i="0" sz="7200" u="none" cap="none" strike="noStrike">
              <a:solidFill>
                <a:schemeClr val="accent1"/>
              </a:solidFill>
              <a:latin typeface="Merriweather Sans ExtraBold"/>
              <a:ea typeface="Merriweather Sans ExtraBold"/>
              <a:cs typeface="Merriweather Sans ExtraBold"/>
              <a:sym typeface="Merriweather Sans ExtraBold"/>
            </a:endParaRPr>
          </a:p>
        </p:txBody>
      </p:sp>
      <p:sp>
        <p:nvSpPr>
          <p:cNvPr id="239" name="Google Shape;239;p27"/>
          <p:cNvSpPr txBox="1"/>
          <p:nvPr/>
        </p:nvSpPr>
        <p:spPr>
          <a:xfrm>
            <a:off x="3645130" y="3579862"/>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accent1"/>
                </a:solidFill>
                <a:latin typeface="Calibri"/>
                <a:ea typeface="Calibri"/>
                <a:cs typeface="Calibri"/>
                <a:sym typeface="Calibri"/>
              </a:rPr>
              <a:t>Ideal world monthly profit</a:t>
            </a:r>
            <a:endParaRPr b="1" i="0" sz="1600" u="none" cap="none" strike="noStrike">
              <a:solidFill>
                <a:schemeClr val="accent1"/>
              </a:solidFill>
              <a:latin typeface="Calibri"/>
              <a:ea typeface="Calibri"/>
              <a:cs typeface="Calibri"/>
              <a:sym typeface="Calibri"/>
            </a:endParaRPr>
          </a:p>
        </p:txBody>
      </p:sp>
      <p:sp>
        <p:nvSpPr>
          <p:cNvPr id="240" name="Google Shape;240;p27"/>
          <p:cNvSpPr/>
          <p:nvPr/>
        </p:nvSpPr>
        <p:spPr>
          <a:xfrm>
            <a:off x="3717138" y="4227934"/>
            <a:ext cx="1859980" cy="72008"/>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Calibri"/>
              <a:ea typeface="Calibri"/>
              <a:cs typeface="Calibri"/>
              <a:sym typeface="Calibri"/>
            </a:endParaRPr>
          </a:p>
        </p:txBody>
      </p:sp>
      <p:sp>
        <p:nvSpPr>
          <p:cNvPr id="241" name="Google Shape;241;p27"/>
          <p:cNvSpPr txBox="1"/>
          <p:nvPr/>
        </p:nvSpPr>
        <p:spPr>
          <a:xfrm>
            <a:off x="6012160" y="1491630"/>
            <a:ext cx="1895984" cy="6480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1600"/>
              <a:buFont typeface="Noto Sans Symbols"/>
              <a:buNone/>
            </a:pPr>
            <a:r>
              <a:rPr b="1" i="0" lang="fi-FI" sz="1600" u="none" cap="none" strike="noStrike">
                <a:solidFill>
                  <a:schemeClr val="accent1"/>
                </a:solidFill>
                <a:latin typeface="Calibri"/>
                <a:ea typeface="Calibri"/>
                <a:cs typeface="Calibri"/>
                <a:sym typeface="Calibri"/>
              </a:rPr>
              <a:t>Other</a:t>
            </a:r>
            <a:endParaRPr b="1" i="0" sz="1600" u="none" cap="none" strike="noStrike">
              <a:solidFill>
                <a:schemeClr val="accen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